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46" r:id="rId3"/>
    <p:sldId id="347" r:id="rId4"/>
    <p:sldId id="348" r:id="rId5"/>
    <p:sldId id="364" r:id="rId6"/>
    <p:sldId id="349" r:id="rId7"/>
    <p:sldId id="350" r:id="rId8"/>
    <p:sldId id="365" r:id="rId9"/>
    <p:sldId id="366" r:id="rId10"/>
    <p:sldId id="367" r:id="rId11"/>
    <p:sldId id="368" r:id="rId12"/>
    <p:sldId id="358" r:id="rId13"/>
    <p:sldId id="360" r:id="rId14"/>
    <p:sldId id="361" r:id="rId15"/>
    <p:sldId id="362" r:id="rId16"/>
    <p:sldId id="36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49"/>
    <a:srgbClr val="00427A"/>
    <a:srgbClr val="009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71"/>
  </p:normalViewPr>
  <p:slideViewPr>
    <p:cSldViewPr snapToGrid="0">
      <p:cViewPr varScale="1">
        <p:scale>
          <a:sx n="173" d="100"/>
          <a:sy n="173" d="100"/>
        </p:scale>
        <p:origin x="2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5B9BD5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 head</c:v>
                </c:pt>
                <c:pt idx="1">
                  <c:v>2 heads</c:v>
                </c:pt>
                <c:pt idx="2">
                  <c:v>4 heads</c:v>
                </c:pt>
                <c:pt idx="3">
                  <c:v>8 heads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0.68</c:v>
                </c:pt>
                <c:pt idx="1">
                  <c:v>0.72</c:v>
                </c:pt>
                <c:pt idx="2">
                  <c:v>0.74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F-8541-A4AC-24EF840E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#Heads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30A18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solidFill>
      <a:schemeClr val="bg1"/>
    </a:solidFill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10/3/25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 October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DEDBC2-BC30-A9CA-49BA-CCA6F9CEB8A7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Andrew Parnell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 October 2025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BF4638-05BC-68BF-F886-C5874806A86A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chemeClr val="bg1"/>
                </a:solidFill>
              </a:rPr>
              <a:t>Presentation</a:t>
            </a:r>
            <a:r>
              <a:rPr lang="en-GB" sz="3200" b="0" dirty="0">
                <a:solidFill>
                  <a:schemeClr val="bg1"/>
                </a:solidFill>
              </a:rPr>
              <a:t> subtitle</a:t>
            </a:r>
            <a:endParaRPr lang="en-US" sz="3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FE3EDE-25F4-E49F-B1D6-86A03CE1B128}"/>
              </a:ext>
            </a:extLst>
          </p:cNvPr>
          <p:cNvSpPr txBox="1">
            <a:spLocks/>
          </p:cNvSpPr>
          <p:nvPr userDrawn="1"/>
        </p:nvSpPr>
        <p:spPr>
          <a:xfrm>
            <a:off x="775570" y="4975355"/>
            <a:ext cx="9144000" cy="81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kern="1200">
                <a:solidFill>
                  <a:srgbClr val="00959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500" b="0" dirty="0">
                <a:solidFill>
                  <a:srgbClr val="00427A"/>
                </a:solidFill>
              </a:rPr>
              <a:t>Presentation</a:t>
            </a:r>
            <a:r>
              <a:rPr lang="en-GB" sz="3200" b="0" dirty="0">
                <a:solidFill>
                  <a:srgbClr val="00427A"/>
                </a:solidFill>
              </a:rPr>
              <a:t> subtitle</a:t>
            </a:r>
            <a:endParaRPr lang="en-US" sz="3200" b="0" dirty="0">
              <a:solidFill>
                <a:srgbClr val="00427A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3 October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7: Graph Neural Networks for Weather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89A2-1651-03B1-9F02-A18D97C0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transformers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E27B-FA3E-1628-5E7E-685AC24D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create the node embeddings for every time step in our data set, we can then add a transformer</a:t>
            </a:r>
          </a:p>
          <a:p>
            <a:r>
              <a:rPr lang="en-US" dirty="0">
                <a:solidFill>
                  <a:srgbClr val="009749"/>
                </a:solidFill>
              </a:rPr>
              <a:t>Best explained with </a:t>
            </a:r>
            <a:r>
              <a:rPr lang="en-US" dirty="0" err="1">
                <a:solidFill>
                  <a:srgbClr val="009749"/>
                </a:solidFill>
              </a:rPr>
              <a:t>maths</a:t>
            </a:r>
            <a:r>
              <a:rPr lang="en-US" dirty="0">
                <a:solidFill>
                  <a:srgbClr val="009749"/>
                </a:solidFill>
              </a:rPr>
              <a:t> on the board</a:t>
            </a:r>
          </a:p>
        </p:txBody>
      </p:sp>
    </p:spTree>
    <p:extLst>
      <p:ext uri="{BB962C8B-B14F-4D97-AF65-F5344CB8AC3E}">
        <p14:creationId xmlns:p14="http://schemas.microsoft.com/office/powerpoint/2010/main" val="111456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C1F0-20F6-8260-3F9A-23A3DC07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clever parts of AIFS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44F1-C1FC-5DD9-B433-93902F093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2710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use GELU activation functions to give smoother gradients (and removes kink at zero which helps models with more layers)</a:t>
            </a:r>
          </a:p>
          <a:p>
            <a:r>
              <a:rPr lang="en-US" dirty="0"/>
              <a:t>They use a clever mask for the attention weights via </a:t>
            </a:r>
            <a:r>
              <a:rPr lang="en-US" b="1" dirty="0"/>
              <a:t>latitude bands</a:t>
            </a:r>
          </a:p>
          <a:p>
            <a:r>
              <a:rPr lang="en-US" dirty="0"/>
              <a:t>This restricts the attention mechanism and reduces the number of required parameters (but potentially sacrifices some teleconnections?)</a:t>
            </a:r>
          </a:p>
          <a:p>
            <a:r>
              <a:rPr lang="en-US" dirty="0"/>
              <a:t>Not entirely clear how they link together the larger ‘observation’ grid with the smaller ‘processor’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48465-6366-646D-2CE0-DB5E38E3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4" y="2204883"/>
            <a:ext cx="5041057" cy="21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8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C42B-B4C3-E1F4-E8B8-432684EC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682F7-1F14-1419-22A6-42A0AA84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9161" cy="41492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Our already defined GCN (1 layer) for e.g. 3 stations.</a:t>
            </a:r>
          </a:p>
          <a:p>
            <a:r>
              <a:rPr lang="en-US" dirty="0"/>
              <a:t>A is the distance-based weights; self-loops are added inside.</a:t>
            </a:r>
          </a:p>
          <a:p>
            <a:r>
              <a:rPr lang="en-US" dirty="0"/>
              <a:t>H are the node embeddings.</a:t>
            </a:r>
          </a:p>
          <a:p>
            <a:r>
              <a:rPr lang="en-US" dirty="0"/>
              <a:t>Should really do this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torch_geometric</a:t>
            </a:r>
            <a:r>
              <a:rPr lang="en-US" dirty="0"/>
              <a:t> but too big to fit on slide!</a:t>
            </a: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2E7BD83-EAC7-A17C-A191-9997BFEDC725}"/>
              </a:ext>
            </a:extLst>
          </p:cNvPr>
          <p:cNvSpPr/>
          <p:nvPr/>
        </p:nvSpPr>
        <p:spPr>
          <a:xfrm>
            <a:off x="4838606" y="1983455"/>
            <a:ext cx="7166581" cy="3060494"/>
          </a:xfrm>
          <a:prstGeom prst="rect">
            <a:avLst/>
          </a:prstGeom>
          <a:solidFill>
            <a:srgbClr val="F7FAFC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37B98B7-BB5C-BE7C-A0AC-37886849E0F2}"/>
              </a:ext>
            </a:extLst>
          </p:cNvPr>
          <p:cNvSpPr/>
          <p:nvPr/>
        </p:nvSpPr>
        <p:spPr>
          <a:xfrm>
            <a:off x="4933334" y="2074147"/>
            <a:ext cx="6999917" cy="290851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nn.Module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__(self, F=2, H=2): 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super().__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init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__();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(F, H);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nn.Linear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(H, 1)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def forward(self, X, A):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I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torch.eye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A.size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(0), device=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A.device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); A = A + I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D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torch.diag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A.sum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(1).pow(-0.5)); Ahat = D @ A @ D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H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F.relu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(Ahat @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self.mix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(X))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    return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self.out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(H)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TinyGCN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(F=2, H=2)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 =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torch.optim.Adam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model.parameters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lr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=0.1)</a:t>
            </a:r>
          </a:p>
          <a:p>
            <a:endParaRPr lang="en-US" sz="1067" dirty="0">
              <a:solidFill>
                <a:srgbClr val="030A18"/>
              </a:solidFill>
              <a:latin typeface="Courier New" pitchFamily="34" charset="0"/>
              <a:ea typeface="Courier New" pitchFamily="34" charset="-122"/>
              <a:cs typeface="Courier New" pitchFamily="34" charset="-120"/>
            </a:endParaRP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Train (define X, A,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elsewhere)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 _ in range(300):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= model(X, A); loss = (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yhat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-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y_next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).pow(2).mean()</a:t>
            </a:r>
          </a:p>
          <a:p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opt.zero_grad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loss.backward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(); </a:t>
            </a:r>
            <a:r>
              <a:rPr lang="en-US" sz="1067" dirty="0" err="1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opt.step</a:t>
            </a:r>
            <a:r>
              <a:rPr lang="en-US" sz="1067" dirty="0">
                <a:solidFill>
                  <a:srgbClr val="030A18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()</a:t>
            </a:r>
            <a:endParaRPr lang="en-US" sz="1067" dirty="0"/>
          </a:p>
        </p:txBody>
      </p:sp>
    </p:spTree>
    <p:extLst>
      <p:ext uri="{BB962C8B-B14F-4D97-AF65-F5344CB8AC3E}">
        <p14:creationId xmlns:p14="http://schemas.microsoft.com/office/powerpoint/2010/main" val="3756819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5D14-33A7-7514-E1F6-D297D6E8B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3A83-4DAA-9F5F-4DFA-6E5D1A78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320A-05C8-9652-86BC-E998535FD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choices</a:t>
            </a:r>
          </a:p>
          <a:p>
            <a:pPr lvl="1"/>
            <a:r>
              <a:rPr lang="en-US" dirty="0"/>
              <a:t>Number of layers (depth)</a:t>
            </a:r>
          </a:p>
          <a:p>
            <a:pPr lvl="1"/>
            <a:r>
              <a:rPr lang="en-US" dirty="0"/>
              <a:t>Hidden dimensions per layer</a:t>
            </a:r>
          </a:p>
          <a:p>
            <a:pPr lvl="1"/>
            <a:r>
              <a:rPr lang="en-US" dirty="0"/>
              <a:t>Aggregation type (mean, sum, max)</a:t>
            </a:r>
          </a:p>
          <a:p>
            <a:pPr lvl="1"/>
            <a:r>
              <a:rPr lang="en-US" dirty="0"/>
              <a:t>Attention heads (for GAT)</a:t>
            </a:r>
          </a:p>
          <a:p>
            <a:pPr lvl="1"/>
            <a:r>
              <a:rPr lang="en-US" dirty="0"/>
              <a:t>Dropout rate &amp; learning rate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0">
            <a:extLst>
              <a:ext uri="{FF2B5EF4-FFF2-40B4-BE49-F238E27FC236}">
                <a16:creationId xmlns:a16="http://schemas.microsoft.com/office/drawing/2014/main" id="{9D2B027C-14F3-6FE1-290F-A8B019703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330877"/>
              </p:ext>
            </p:extLst>
          </p:nvPr>
        </p:nvGraphicFramePr>
        <p:xfrm>
          <a:off x="6725756" y="2052976"/>
          <a:ext cx="4389120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142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0254-75B1-132F-4EC3-1FBB5B6E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and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36EC6-D002-7E1E-A60C-A8096243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GraphSAGE</a:t>
            </a:r>
            <a:r>
              <a:rPr lang="en-US" dirty="0"/>
              <a:t>: Samples fixed‑size </a:t>
            </a:r>
            <a:r>
              <a:rPr lang="en-US" dirty="0" err="1"/>
              <a:t>neighbourhood</a:t>
            </a:r>
            <a:r>
              <a:rPr lang="en-US" dirty="0"/>
              <a:t> and aggregates via mean, max, or LSTM.</a:t>
            </a:r>
          </a:p>
          <a:p>
            <a:r>
              <a:rPr lang="en-US" dirty="0"/>
              <a:t>Graph Isomorphism Network (GIN): Uses sum aggregation and learnable </a:t>
            </a:r>
            <a:r>
              <a:rPr lang="el-GR" dirty="0"/>
              <a:t>ε </a:t>
            </a:r>
            <a:r>
              <a:rPr lang="en-US" dirty="0"/>
              <a:t>to increase expressiveness.</a:t>
            </a:r>
          </a:p>
          <a:p>
            <a:r>
              <a:rPr lang="en-US" dirty="0"/>
              <a:t>Pooling &amp; Readout: Global mean, max, or attention pooling </a:t>
            </a:r>
            <a:r>
              <a:rPr lang="en-US" dirty="0" err="1"/>
              <a:t>summarises</a:t>
            </a:r>
            <a:r>
              <a:rPr lang="en-US" dirty="0"/>
              <a:t> node embeddings.</a:t>
            </a:r>
          </a:p>
          <a:p>
            <a:r>
              <a:rPr lang="en-US" dirty="0"/>
              <a:t>Can always add more fancy other NN types to the embedded values.</a:t>
            </a:r>
          </a:p>
        </p:txBody>
      </p:sp>
    </p:spTree>
    <p:extLst>
      <p:ext uri="{BB962C8B-B14F-4D97-AF65-F5344CB8AC3E}">
        <p14:creationId xmlns:p14="http://schemas.microsoft.com/office/powerpoint/2010/main" val="117971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A75-5149-42FA-99D0-301BF7E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2C61-06FF-4889-31BE-26F8671EA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Captures spatial structure of complex systems (roads, power grids, sensor networks, weather </a:t>
            </a:r>
            <a:r>
              <a:rPr lang="en-US" dirty="0" err="1"/>
              <a:t>staitons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Supports variable graph sizes and inductive </a:t>
            </a:r>
            <a:r>
              <a:rPr lang="en-US" dirty="0" err="1"/>
              <a:t>generalisation</a:t>
            </a:r>
            <a:r>
              <a:rPr lang="en-US" dirty="0"/>
              <a:t> to new nodes.</a:t>
            </a:r>
          </a:p>
          <a:p>
            <a:pPr lvl="1"/>
            <a:r>
              <a:rPr lang="en-US" dirty="0"/>
              <a:t>Reuses weights across locations for parameter efficiency.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Graph construction: deciding edges and weights.</a:t>
            </a:r>
          </a:p>
          <a:p>
            <a:pPr lvl="1"/>
            <a:r>
              <a:rPr lang="en-US" dirty="0"/>
              <a:t>Scalability to large graphs (memory &amp; computation).</a:t>
            </a:r>
          </a:p>
          <a:p>
            <a:pPr lvl="1"/>
            <a:r>
              <a:rPr lang="en-US" dirty="0"/>
              <a:t>Dynamic graphs and time‑varying edges.</a:t>
            </a:r>
          </a:p>
        </p:txBody>
      </p:sp>
    </p:spTree>
    <p:extLst>
      <p:ext uri="{BB962C8B-B14F-4D97-AF65-F5344CB8AC3E}">
        <p14:creationId xmlns:p14="http://schemas.microsoft.com/office/powerpoint/2010/main" val="1780213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5577-5ABC-E8E5-35C3-8F4AB6145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3CD1-7275-6762-DF32-C1DB3F06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 err="1"/>
              <a:t>Normalise</a:t>
            </a:r>
            <a:r>
              <a:rPr lang="en-US" dirty="0"/>
              <a:t> features and scale adjacency weights</a:t>
            </a:r>
          </a:p>
          <a:p>
            <a:pPr lvl="1"/>
            <a:r>
              <a:rPr lang="en-US" dirty="0"/>
              <a:t>Handle missing data by imputation or masking</a:t>
            </a:r>
          </a:p>
          <a:p>
            <a:pPr lvl="1"/>
            <a:r>
              <a:rPr lang="en-US" dirty="0"/>
              <a:t>Choose appropriate window sizes for temporal context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Use mini‑batching with </a:t>
            </a:r>
            <a:r>
              <a:rPr lang="en-US" dirty="0" err="1"/>
              <a:t>neighbour</a:t>
            </a:r>
            <a:r>
              <a:rPr lang="en-US" dirty="0"/>
              <a:t> sampling for large graphs</a:t>
            </a:r>
          </a:p>
          <a:p>
            <a:pPr lvl="1"/>
            <a:r>
              <a:rPr lang="en-US" dirty="0"/>
              <a:t>Monitor validation metrics and avoid overfitting</a:t>
            </a:r>
          </a:p>
          <a:p>
            <a:pPr lvl="1"/>
            <a:r>
              <a:rPr lang="en-US" dirty="0"/>
              <a:t>Leverage GPUs and sparse operations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3215727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E3C7-E02A-F443-93FF-99B0D128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495C-38DD-F9F0-478E-D16C6E4C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GNNs </a:t>
            </a:r>
            <a:r>
              <a:rPr lang="en-US" dirty="0" err="1"/>
              <a:t>generalise</a:t>
            </a:r>
            <a:r>
              <a:rPr lang="en-US" dirty="0"/>
              <a:t> neural networks to irregular graph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GCN layers </a:t>
            </a:r>
            <a:r>
              <a:rPr lang="en-US" dirty="0" err="1"/>
              <a:t>normalise</a:t>
            </a:r>
            <a:r>
              <a:rPr lang="en-US" dirty="0"/>
              <a:t> adjacency and aggregate </a:t>
            </a:r>
            <a:r>
              <a:rPr lang="en-US" dirty="0" err="1"/>
              <a:t>neighbour</a:t>
            </a:r>
            <a:r>
              <a:rPr lang="en-US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 layers assign dynamic importance to </a:t>
            </a:r>
            <a:r>
              <a:rPr lang="en-US" dirty="0" err="1"/>
              <a:t>neighbours</a:t>
            </a:r>
            <a:r>
              <a:rPr lang="en-US" dirty="0"/>
              <a:t> via attention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Weather forecasting benefits from capturing spatial relationships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Frameworks like </a:t>
            </a:r>
            <a:r>
              <a:rPr lang="en-US" dirty="0" err="1"/>
              <a:t>PyTorch</a:t>
            </a:r>
            <a:r>
              <a:rPr lang="en-US" dirty="0"/>
              <a:t> Geometric make implementation practical</a:t>
            </a:r>
          </a:p>
        </p:txBody>
      </p:sp>
    </p:spTree>
    <p:extLst>
      <p:ext uri="{BB962C8B-B14F-4D97-AF65-F5344CB8AC3E}">
        <p14:creationId xmlns:p14="http://schemas.microsoft.com/office/powerpoint/2010/main" val="290237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44C1-ED47-F757-A52F-CBDCFCCE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2D2A-5689-067A-2DB9-A2B188716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0194" cy="414929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Motivation &amp; recap of sequence models</a:t>
            </a:r>
          </a:p>
          <a:p>
            <a:r>
              <a:rPr lang="en-US"/>
              <a:t>Graph basics &amp; adjacency matrices</a:t>
            </a:r>
          </a:p>
          <a:p>
            <a:r>
              <a:rPr lang="en-US"/>
              <a:t>GCN propagation rule &amp; numeric example</a:t>
            </a:r>
          </a:p>
          <a:p>
            <a:r>
              <a:rPr lang="en-US"/>
              <a:t>Message passing intuition</a:t>
            </a:r>
          </a:p>
          <a:p>
            <a:r>
              <a:rPr lang="en-US"/>
              <a:t>Graph Attention (GAT) &amp; example</a:t>
            </a:r>
          </a:p>
          <a:p>
            <a:r>
              <a:rPr lang="en-US"/>
              <a:t>Weather data &amp; graph construction</a:t>
            </a:r>
          </a:p>
          <a:p>
            <a:r>
              <a:rPr lang="en-US"/>
              <a:t>Sequence preparation</a:t>
            </a:r>
          </a:p>
          <a:p>
            <a:r>
              <a:rPr lang="en-US"/>
              <a:t>Manual &amp; framework implementations</a:t>
            </a:r>
          </a:p>
          <a:p>
            <a:r>
              <a:rPr lang="en-US"/>
              <a:t>Variants &amp; extensions</a:t>
            </a:r>
          </a:p>
          <a:p>
            <a:r>
              <a:rPr lang="en-US"/>
              <a:t>Practical tips, applications &amp; summary</a:t>
            </a:r>
            <a:endParaRPr lang="en-US" dirty="0"/>
          </a:p>
        </p:txBody>
      </p:sp>
      <p:pic>
        <p:nvPicPr>
          <p:cNvPr id="4" name="Image 0" descr="/home/oai/share/fac64f8a-8ac4-44e6-810a-32d3e8025d75.png">
            <a:extLst>
              <a:ext uri="{FF2B5EF4-FFF2-40B4-BE49-F238E27FC236}">
                <a16:creationId xmlns:a16="http://schemas.microsoft.com/office/drawing/2014/main" id="{0BB6DB00-E38B-0FE6-5001-0EED744C4F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05" r="11905"/>
          <a:stretch/>
        </p:blipFill>
        <p:spPr>
          <a:xfrm>
            <a:off x="6705600" y="1219200"/>
            <a:ext cx="487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4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2A3C-549A-7909-7121-4780DCF57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&amp; Recap: 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A519-FB94-A653-0A7E-C21DE048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606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Sequence models (LSTMs, Transformers) capture temporal patterns but ignore spatial relationships among distributed sensors.</a:t>
            </a:r>
          </a:p>
          <a:p>
            <a:r>
              <a:rPr lang="en-US" dirty="0"/>
              <a:t>Weather stations form an irregular network where nearby stations influence each other more than distant ones.</a:t>
            </a:r>
          </a:p>
          <a:p>
            <a:r>
              <a:rPr lang="en-US" dirty="0"/>
              <a:t>Graph Neural Networks jointly learn from node features and edge structure to model spatial correlations.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0EF8C8C0-7EB6-B2E1-33CA-418022F9C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7483"/>
              </p:ext>
            </p:extLst>
          </p:nvPr>
        </p:nvGraphicFramePr>
        <p:xfrm>
          <a:off x="6770001" y="1949737"/>
          <a:ext cx="4754880" cy="3291840"/>
        </p:xfrm>
        <a:graphic>
          <a:graphicData uri="http://schemas.openxmlformats.org/drawingml/2006/table">
            <a:tbl>
              <a:tblPr/>
              <a:tblGrid>
                <a:gridCol w="158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Sequence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Graph Models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Structure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Linear (time)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Irregular (nodes &amp; edges)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Dependencies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Temporal only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Spatial &amp; temporal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Applications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Time‑series forecasting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Networks: social, transport, weather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87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F511-FFDE-F8D8-38A1-A6F42CC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Nodes: sensors or stations with features (temp, rain, etc.)</a:t>
                </a:r>
              </a:p>
              <a:p>
                <a:r>
                  <a:rPr lang="en-US" dirty="0"/>
                  <a:t>Edges: physical proximity or correlation between stations</a:t>
                </a:r>
              </a:p>
              <a:p>
                <a:r>
                  <a:rPr lang="en-US" dirty="0"/>
                  <a:t>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= distance between stations; self‑loops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 are added for stability</a:t>
                </a:r>
              </a:p>
              <a:p>
                <a:r>
                  <a:rPr lang="en-US" dirty="0"/>
                  <a:t>Degree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: sum of rows + 1; used for </a:t>
                </a:r>
                <a:r>
                  <a:rPr lang="en-US" dirty="0" err="1"/>
                  <a:t>normalisation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32B982-D039-BB92-1266-0493D0E11C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43716" cy="4149290"/>
              </a:xfrm>
              <a:blipFill>
                <a:blip r:embed="rId2"/>
                <a:stretch>
                  <a:fillRect l="-2022" t="-2439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30E38570-1181-C433-3519-81B79B00F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4263"/>
              </p:ext>
            </p:extLst>
          </p:nvPr>
        </p:nvGraphicFramePr>
        <p:xfrm>
          <a:off x="7005484" y="1825625"/>
          <a:ext cx="4876800" cy="14630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Athlone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Belfast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</a:rPr>
                        <a:t>Cork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0.5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0.2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9F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US" sz="1600" dirty="0"/>
                    </a:p>
                  </a:txBody>
                  <a:tcPr marL="121920" marR="121920" marT="60960" marB="60960">
                    <a:lnL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7B1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1">
            <a:extLst>
              <a:ext uri="{FF2B5EF4-FFF2-40B4-BE49-F238E27FC236}">
                <a16:creationId xmlns:a16="http://schemas.microsoft.com/office/drawing/2014/main" id="{EDAD382C-7614-A662-B44F-171157B33380}"/>
              </a:ext>
            </a:extLst>
          </p:cNvPr>
          <p:cNvSpPr/>
          <p:nvPr/>
        </p:nvSpPr>
        <p:spPr>
          <a:xfrm flipV="1">
            <a:off x="7096432" y="3974690"/>
            <a:ext cx="14576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C57CABA-7FEA-4345-F360-01265A78B734}"/>
              </a:ext>
            </a:extLst>
          </p:cNvPr>
          <p:cNvSpPr/>
          <p:nvPr/>
        </p:nvSpPr>
        <p:spPr>
          <a:xfrm>
            <a:off x="8803312" y="3809509"/>
            <a:ext cx="1152833" cy="1114979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F842D437-4E46-450E-2CFB-83D166D28B36}"/>
              </a:ext>
            </a:extLst>
          </p:cNvPr>
          <p:cNvSpPr/>
          <p:nvPr/>
        </p:nvSpPr>
        <p:spPr>
          <a:xfrm>
            <a:off x="10083472" y="5943109"/>
            <a:ext cx="0" cy="0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FDB4684-F261-1254-E387-52310ABE6723}"/>
              </a:ext>
            </a:extLst>
          </p:cNvPr>
          <p:cNvSpPr/>
          <p:nvPr/>
        </p:nvSpPr>
        <p:spPr>
          <a:xfrm>
            <a:off x="6791632" y="478486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459EDE0A-7FE6-411A-255A-C962F71A513D}"/>
              </a:ext>
            </a:extLst>
          </p:cNvPr>
          <p:cNvSpPr/>
          <p:nvPr/>
        </p:nvSpPr>
        <p:spPr>
          <a:xfrm>
            <a:off x="6791632" y="545542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A</a:t>
            </a:r>
            <a:endParaRPr lang="en-US" sz="16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0DEEBA2-E1A8-FAFA-4358-45925D944A18}"/>
              </a:ext>
            </a:extLst>
          </p:cNvPr>
          <p:cNvSpPr/>
          <p:nvPr/>
        </p:nvSpPr>
        <p:spPr>
          <a:xfrm>
            <a:off x="8498512" y="350470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B2E12D0-B993-EADB-13EF-75F330A9CE0B}"/>
              </a:ext>
            </a:extLst>
          </p:cNvPr>
          <p:cNvSpPr/>
          <p:nvPr/>
        </p:nvSpPr>
        <p:spPr>
          <a:xfrm>
            <a:off x="8498512" y="417526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</a:t>
            </a:r>
            <a:endParaRPr lang="en-US" sz="16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06BB6143-339D-642C-2645-0A79C741EDA4}"/>
              </a:ext>
            </a:extLst>
          </p:cNvPr>
          <p:cNvSpPr/>
          <p:nvPr/>
        </p:nvSpPr>
        <p:spPr>
          <a:xfrm>
            <a:off x="9778672" y="4900889"/>
            <a:ext cx="609600" cy="609600"/>
          </a:xfrm>
          <a:prstGeom prst="ellipse">
            <a:avLst/>
          </a:prstGeom>
          <a:solidFill>
            <a:srgbClr val="E8F1FA"/>
          </a:solidFill>
          <a:ln w="1270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DD51E938-F2D3-56A5-304D-EF47C9A9C6E7}"/>
              </a:ext>
            </a:extLst>
          </p:cNvPr>
          <p:cNvSpPr/>
          <p:nvPr/>
        </p:nvSpPr>
        <p:spPr>
          <a:xfrm>
            <a:off x="9778672" y="5571449"/>
            <a:ext cx="609600" cy="30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C</a:t>
            </a:r>
            <a:endParaRPr lang="en-US" sz="16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E28254C-6105-A12F-3002-F6C5AF10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Dear Parents,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These are the times for piano lessons with Ms Siampani on</a:t>
            </a: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 Thursday 9th October;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10.20 - Cindy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12.40 - Manya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1.20 - Jack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2.00 - Lauren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2.40 - Brendan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3.20 - Cormac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4.00 - Rachel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4.40 - Beth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Have a great weekend.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Best wishes,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Helvetica" pitchFamily="2" charset="0"/>
              </a:rPr>
              <a:t>Adele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7C60A96D-BE86-2E27-774E-2B4958EA93BD}"/>
              </a:ext>
            </a:extLst>
          </p:cNvPr>
          <p:cNvSpPr/>
          <p:nvPr/>
        </p:nvSpPr>
        <p:spPr>
          <a:xfrm>
            <a:off x="7401232" y="5184241"/>
            <a:ext cx="2347821" cy="32265"/>
          </a:xfrm>
          <a:prstGeom prst="line">
            <a:avLst/>
          </a:prstGeom>
          <a:noFill/>
          <a:ln w="15240">
            <a:solidFill>
              <a:srgbClr val="97B1DF"/>
            </a:solidFill>
            <a:prstDash val="solid"/>
          </a:ln>
        </p:spPr>
        <p:txBody>
          <a:bodyPr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2648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3594-927D-D503-E02A-5870F8E4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56702-BFAC-A20D-EAFC-4B327E92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weather observations at each station, predict the temperature at the next time point</a:t>
            </a:r>
          </a:p>
          <a:p>
            <a:r>
              <a:rPr lang="en-US" dirty="0"/>
              <a:t>Idea: use the fact that some stations are closer than others to create the predictions</a:t>
            </a:r>
          </a:p>
          <a:p>
            <a:r>
              <a:rPr lang="en-US" dirty="0"/>
              <a:t>Try and fit into the world of NNs and embeddings</a:t>
            </a:r>
          </a:p>
        </p:txBody>
      </p:sp>
    </p:spTree>
    <p:extLst>
      <p:ext uri="{BB962C8B-B14F-4D97-AF65-F5344CB8AC3E}">
        <p14:creationId xmlns:p14="http://schemas.microsoft.com/office/powerpoint/2010/main" val="238766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BFF5-8E62-D673-A149-42221D35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Layer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l-G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acc>
                        <m:accPr>
                          <m:chr m:val="̃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sSup>
                        <m:sSupPr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𝑋𝑊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E" i="1" dirty="0">
                    <a:latin typeface="Cambria Math" panose="02040503050406030204" pitchFamily="18" charset="0"/>
                  </a:rPr>
                  <a:t> </a:t>
                </a:r>
                <a:r>
                  <a:rPr lang="en-IE" dirty="0"/>
                  <a:t>is a hidden layer neuron representing the node embeddings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adds self‑loops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I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degree matrix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acc>
                      <m:accPr>
                        <m:chr m:val="̃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p>
                        <m:r>
                          <a:rPr lang="en-IE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yields the </a:t>
                </a:r>
                <a:r>
                  <a:rPr lang="en-US" dirty="0" err="1"/>
                  <a:t>normalised</a:t>
                </a:r>
                <a:r>
                  <a:rPr lang="en-US" dirty="0"/>
                  <a:t> adjacency matrix</a:t>
                </a:r>
              </a:p>
              <a:p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 learnable weight matrix </a:t>
                </a:r>
              </a:p>
              <a:p>
                <a:r>
                  <a:rPr lang="en-US" dirty="0"/>
                  <a:t>…and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 activation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41E23B-54A2-CFC7-11CA-4A0F5F426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90852" cy="4149290"/>
              </a:xfrm>
              <a:blipFill>
                <a:blip r:embed="rId2"/>
                <a:stretch>
                  <a:fillRect l="-94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98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E852-08B3-05F6-0BAA-3B9C8FEC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3F34-D8F7-5E3A-CC58-F241E3DB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98"/>
            <a:ext cx="8348602" cy="414929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9749"/>
                </a:solidFill>
              </a:rPr>
              <a:t>Go through on the board</a:t>
            </a:r>
            <a:endParaRPr lang="en-US" dirty="0">
              <a:solidFill>
                <a:srgbClr val="009749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90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1F588-EB91-3AD3-304D-E1FCA3A72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A2A0-FFC5-CE55-D9BC-318D0C3EA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2F22-F9B7-CF88-1042-2600D3E55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98"/>
            <a:ext cx="8348602" cy="4149290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rgbClr val="009749"/>
                </a:solidFill>
              </a:rPr>
              <a:t>Go through on the board</a:t>
            </a:r>
            <a:endParaRPr lang="en-US" dirty="0">
              <a:solidFill>
                <a:srgbClr val="009749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7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FAF3-4A66-AC22-D4F5-2014A95E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about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DF152-1CCF-BC2C-C2E3-DDFC647B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7852" cy="41492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predict </a:t>
            </a:r>
            <a:r>
              <a:rPr lang="en-US" b="1" dirty="0"/>
              <a:t>different</a:t>
            </a:r>
            <a:r>
              <a:rPr lang="en-US" dirty="0"/>
              <a:t> outputs from the inputs.</a:t>
            </a:r>
          </a:p>
          <a:p>
            <a:r>
              <a:rPr lang="en-US" dirty="0"/>
              <a:t>For example, here we’re only predicting temperature but we’re inputting temperature and wind speed.</a:t>
            </a:r>
          </a:p>
          <a:p>
            <a:r>
              <a:rPr lang="en-US" dirty="0"/>
              <a:t>We can extend all these simple NN steps to be have multiple hidden neurons and hence much more complicated relationships through the node embeddings.</a:t>
            </a:r>
          </a:p>
          <a:p>
            <a:r>
              <a:rPr lang="en-US" dirty="0"/>
              <a:t>(Sometimes node embeddings can be interesting to plot / explore).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0854-B419-5BE9-8D60-953CCABC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097" y="2101645"/>
            <a:ext cx="4947121" cy="28589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57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1103</Words>
  <Application>Microsoft Macintosh PowerPoint</Application>
  <PresentationFormat>Widescreen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Cambria Math</vt:lpstr>
      <vt:lpstr>Courier New</vt:lpstr>
      <vt:lpstr>Helvetica</vt:lpstr>
      <vt:lpstr>Office Theme</vt:lpstr>
      <vt:lpstr>Class 7: Graph Neural Networks for Weather Forecasting</vt:lpstr>
      <vt:lpstr>Outline</vt:lpstr>
      <vt:lpstr>Motivation &amp; Recap: why graphs?</vt:lpstr>
      <vt:lpstr>Graph basics</vt:lpstr>
      <vt:lpstr>Task</vt:lpstr>
      <vt:lpstr>Simplified method</vt:lpstr>
      <vt:lpstr>GNN example</vt:lpstr>
      <vt:lpstr>GNN example</vt:lpstr>
      <vt:lpstr>Notes about this approach</vt:lpstr>
      <vt:lpstr>Graph attention transformers </vt:lpstr>
      <vt:lpstr>Other clever parts of AIFS</vt:lpstr>
      <vt:lpstr>Pytorch implementation</vt:lpstr>
      <vt:lpstr>Hyper-parameter tuning</vt:lpstr>
      <vt:lpstr>Variants and extensions</vt:lpstr>
      <vt:lpstr>Advantages and disadvantages</vt:lpstr>
      <vt:lpstr>Practical tips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92</cp:revision>
  <dcterms:created xsi:type="dcterms:W3CDTF">2025-09-24T09:34:21Z</dcterms:created>
  <dcterms:modified xsi:type="dcterms:W3CDTF">2025-10-03T14:54:54Z</dcterms:modified>
</cp:coreProperties>
</file>